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5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50.jpg"/>
          <p:cNvPicPr>
            <a:picLocks noChangeAspect="1"/>
          </p:cNvPicPr>
          <p:nvPr/>
        </p:nvPicPr>
        <p:blipFill>
          <a:blip r:embed="rId3"/>
          <a:srcRect b="17387"/>
          <a:stretch/>
        </p:blipFill>
        <p:spPr>
          <a:xfrm>
            <a:off x="0" y="1131570"/>
            <a:ext cx="12193270" cy="57264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5745" y="2106295"/>
            <a:ext cx="9159875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Trading Edge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5155" y="5953760"/>
            <a:ext cx="190246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10020" y="5953760"/>
            <a:ext cx="2066925" cy="23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Backtest &amp; Optimize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57065" y="206121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457065" y="206121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8328660" y="-226060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10800000">
            <a:off x="8328660" y="-226060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0800000">
            <a:off x="1952625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6350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</p:sp>
      <p:sp>
        <p:nvSpPr>
          <p:cNvPr id="11" name="Text 9"/>
          <p:cNvSpPr/>
          <p:nvPr/>
        </p:nvSpPr>
        <p:spPr>
          <a:xfrm rot="10800000">
            <a:off x="1952625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0800000" flipH="1">
            <a:off x="2336800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7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1"/>
          </a:gradFill>
          <a:ln w="6350"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120000" scaled="1"/>
            </a:gradFill>
            <a:prstDash val="solid"/>
          </a:ln>
        </p:spPr>
      </p:sp>
      <p:sp>
        <p:nvSpPr>
          <p:cNvPr id="13" name="Text 11"/>
          <p:cNvSpPr/>
          <p:nvPr/>
        </p:nvSpPr>
        <p:spPr>
          <a:xfrm rot="10800000">
            <a:off x="2336800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52625" y="4420235"/>
            <a:ext cx="770255" cy="201295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</p:sp>
      <p:sp>
        <p:nvSpPr>
          <p:cNvPr id="15" name="Text 13"/>
          <p:cNvSpPr/>
          <p:nvPr/>
        </p:nvSpPr>
        <p:spPr>
          <a:xfrm>
            <a:off x="1952625" y="4420235"/>
            <a:ext cx="770255" cy="201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10800000">
            <a:off x="974090" y="3281045"/>
            <a:ext cx="1367790" cy="2740025"/>
          </a:xfrm>
          <a:custGeom>
            <a:avLst/>
            <a:gdLst/>
            <a:ahLst/>
            <a:cxnLst/>
            <a:rect l="l" t="t" r="r" b="b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15875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</p:sp>
      <p:sp>
        <p:nvSpPr>
          <p:cNvPr id="17" name="Text 15"/>
          <p:cNvSpPr/>
          <p:nvPr/>
        </p:nvSpPr>
        <p:spPr>
          <a:xfrm rot="10800000">
            <a:off x="97409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 rot="10800000" flipH="1">
            <a:off x="2336800" y="3281045"/>
            <a:ext cx="1367790" cy="2740025"/>
          </a:xfrm>
          <a:custGeom>
            <a:avLst/>
            <a:gdLst/>
            <a:ahLst/>
            <a:cxnLst/>
            <a:rect l="l" t="t" r="r" b="b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7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1"/>
          </a:gradFill>
          <a:ln w="15875"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120000" scaled="1"/>
            </a:gradFill>
            <a:prstDash val="solid"/>
          </a:ln>
        </p:spPr>
      </p:sp>
      <p:sp>
        <p:nvSpPr>
          <p:cNvPr id="19" name="Text 17"/>
          <p:cNvSpPr/>
          <p:nvPr/>
        </p:nvSpPr>
        <p:spPr>
          <a:xfrm rot="10800000">
            <a:off x="233680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727200" y="6042025"/>
            <a:ext cx="1226820" cy="219710"/>
          </a:xfrm>
          <a:prstGeom prst="ellipse">
            <a:avLst/>
          </a:prstGeom>
          <a:solidFill>
            <a:srgbClr val="7EC9EB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727200" y="6042025"/>
            <a:ext cx="1226820" cy="219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74090" y="2924810"/>
            <a:ext cx="2730500" cy="713740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</p:sp>
      <p:sp>
        <p:nvSpPr>
          <p:cNvPr id="23" name="Text 21"/>
          <p:cNvSpPr/>
          <p:nvPr/>
        </p:nvSpPr>
        <p:spPr>
          <a:xfrm>
            <a:off x="974090" y="2924810"/>
            <a:ext cx="2730500" cy="713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 rot="720000">
            <a:off x="603250" y="392938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gradFill flip="none" rotWithShape="1">
              <a:gsLst>
                <a:gs pos="0">
                  <a:srgbClr val="7EC9EB"/>
                </a:gs>
                <a:gs pos="81000">
                  <a:srgbClr val="28A4DE">
                    <a:alpha val="0"/>
                  </a:srgbClr>
                </a:gs>
                <a:gs pos="100000">
                  <a:srgbClr val="28A4DE">
                    <a:alpha val="0"/>
                  </a:srgbClr>
                </a:gs>
              </a:gsLst>
              <a:lin ang="16140000" scaled="1"/>
            </a:gradFill>
            <a:prstDash val="solid"/>
          </a:ln>
        </p:spPr>
      </p:sp>
      <p:sp>
        <p:nvSpPr>
          <p:cNvPr id="25" name="Text 23"/>
          <p:cNvSpPr/>
          <p:nvPr/>
        </p:nvSpPr>
        <p:spPr>
          <a:xfrm rot="720000">
            <a:off x="603250" y="392938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20640000" flipV="1">
            <a:off x="643890" y="392811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gradFill flip="none" rotWithShape="1">
              <a:gsLst>
                <a:gs pos="0">
                  <a:srgbClr val="28A4DE">
                    <a:alpha val="0"/>
                  </a:srgbClr>
                </a:gs>
                <a:gs pos="19000">
                  <a:srgbClr val="28A4DE">
                    <a:alpha val="0"/>
                  </a:srgbClr>
                </a:gs>
                <a:gs pos="100000">
                  <a:srgbClr val="7EC9EB"/>
                </a:gs>
              </a:gsLst>
              <a:lin ang="16200000" scaled="1"/>
            </a:gradFill>
            <a:prstDash val="solid"/>
          </a:ln>
        </p:spPr>
      </p:sp>
      <p:sp>
        <p:nvSpPr>
          <p:cNvPr id="27" name="Text 25"/>
          <p:cNvSpPr/>
          <p:nvPr/>
        </p:nvSpPr>
        <p:spPr>
          <a:xfrm rot="20640000">
            <a:off x="643890" y="392811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097405" y="6086475"/>
            <a:ext cx="486410" cy="129540"/>
          </a:xfrm>
          <a:prstGeom prst="ellipse">
            <a:avLst/>
          </a:prstGeom>
          <a:solidFill>
            <a:srgbClr val="93D2EF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2097405" y="6086475"/>
            <a:ext cx="486410" cy="129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31" name="Text 2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Backtests Millions of Paths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669790" y="2939415"/>
            <a:ext cx="300609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Backtesting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85970" y="4018915"/>
            <a:ext cx="3133725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like QuantConnect and MetaTrader run backtests on historical data within minutes, evaluating performance metrics and suggesting optimal strategy parameters.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58200" y="1197610"/>
            <a:ext cx="297434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Strategy Refinement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51215" y="2277110"/>
            <a:ext cx="3133725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traders to quickly iterate and refine strategies, turning weeks of manual coding into an afternoon of productive optimization and analysis.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64535" y="3461385"/>
            <a:ext cx="5857240" cy="5857240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-3264535" y="3461385"/>
            <a:ext cx="5857240" cy="585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</p:sp>
      <p:sp>
        <p:nvSpPr>
          <p:cNvPr id="9" name="Text 7"/>
          <p:cNvSpPr/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</p:sp>
      <p:sp>
        <p:nvSpPr>
          <p:cNvPr id="11" name="Text 9"/>
          <p:cNvSpPr/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</p:sp>
      <p:sp>
        <p:nvSpPr>
          <p:cNvPr id="13" name="Text 11"/>
          <p:cNvSpPr/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Walk-Forward Avoids Overfit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644650" y="1485900"/>
            <a:ext cx="771398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Segmentation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44650" y="1840230"/>
            <a:ext cx="7713980" cy="57169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engines segment data into training, validation, and test sets, applying rolling windows to ensure robust performance metrics and avoid overfitting.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529840" y="3249930"/>
            <a:ext cx="771398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Performance Metrics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529840" y="3604260"/>
            <a:ext cx="7713980" cy="57169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simulating various market conditions, AI provides reliable performance metrics that translate from historical data to live trading environments.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034790" y="4953000"/>
            <a:ext cx="760222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Curve-Fitting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034790" y="5307330"/>
            <a:ext cx="7844155" cy="57169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traders avoid the pitfalls of curve-fitting by ensuring that strategies are tested against unseen data and real-world market volatility.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Management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3507105"/>
            <a:ext cx="4853940" cy="29038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3:32-d2nf8518bjvh7rlj09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3507105"/>
            <a:ext cx="4853940" cy="29038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5" name="Text 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Sizes Exposure Dynamically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002030" y="1599565"/>
            <a:ext cx="10412756" cy="102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Risk Adjustment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18804" y="2166620"/>
            <a:ext cx="10412756" cy="231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BlackRock Aladdin and Riskfolio dynamically adjust portfolio exposure, ensuring that position sizes remain within risk limits during market volatility.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4495" y="1217930"/>
            <a:ext cx="11444605" cy="4881245"/>
          </a:xfrm>
          <a:custGeom>
            <a:avLst/>
            <a:gdLst/>
            <a:ahLst/>
            <a:cxnLst/>
            <a:rect l="l" t="t" r="r" b="b"/>
            <a:pathLst>
              <a:path w="11444605" h="4881245">
                <a:moveTo>
                  <a:pt x="0" y="742678"/>
                </a:moveTo>
                <a:lnTo>
                  <a:pt x="2813529" y="742678"/>
                </a:lnTo>
                <a:lnTo>
                  <a:pt x="2813529" y="277740"/>
                </a:lnTo>
                <a:lnTo>
                  <a:pt x="6100107" y="277740"/>
                </a:lnTo>
                <a:lnTo>
                  <a:pt x="6100107" y="742678"/>
                </a:lnTo>
                <a:lnTo>
                  <a:pt x="8456461" y="742678"/>
                </a:lnTo>
                <a:lnTo>
                  <a:pt x="8456461" y="0"/>
                </a:lnTo>
                <a:lnTo>
                  <a:pt x="11444605" y="0"/>
                </a:lnTo>
                <a:lnTo>
                  <a:pt x="11444605" y="3515793"/>
                </a:lnTo>
                <a:lnTo>
                  <a:pt x="8824105" y="3515793"/>
                </a:lnTo>
                <a:lnTo>
                  <a:pt x="8824105" y="4881245"/>
                </a:lnTo>
                <a:lnTo>
                  <a:pt x="5928666" y="4881245"/>
                </a:lnTo>
                <a:lnTo>
                  <a:pt x="5928666" y="4416306"/>
                </a:lnTo>
                <a:lnTo>
                  <a:pt x="3286578" y="4416306"/>
                </a:lnTo>
                <a:lnTo>
                  <a:pt x="3286578" y="4881245"/>
                </a:lnTo>
                <a:lnTo>
                  <a:pt x="0" y="4881245"/>
                </a:lnTo>
                <a:lnTo>
                  <a:pt x="0" y="742678"/>
                </a:lnTo>
                <a:close/>
              </a:path>
            </a:pathLst>
          </a:cu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4495" y="1217930"/>
            <a:ext cx="11444605" cy="488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Stress Tests Run Instantly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1810" y="2207260"/>
            <a:ext cx="269557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Stress Testing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1175" y="2924175"/>
            <a:ext cx="2696845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simulate extreme market scenarios like 2008 or COVID crashes, estimating potential drawdowns and providing pre-loaded contingency plans for traders.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32480" y="1892300"/>
            <a:ext cx="291211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Tail-Risk VaR Calculation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332480" y="2658745"/>
            <a:ext cx="2912110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calculates tail-risk Value at Risk (VaR) in real-time, helping traders manage extreme market risks and maintain portfolio resilience.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92850" y="2195830"/>
            <a:ext cx="2734945" cy="597892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Hedge Ratio Optimization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91580" y="2898775"/>
            <a:ext cx="2748280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optimal hedge ratios based on simulated stress scenarios, ensuring that traders are prepared for sudden market moves.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079230" y="1410970"/>
            <a:ext cx="265620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Oversight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073515" y="2088515"/>
            <a:ext cx="2694940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continuous risk oversight, flagging unusual exposure or over-concentration, and ensuring compliance with regulatory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Execution Automation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4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f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3335"/>
            <a:ext cx="5393055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455" y="2871470"/>
            <a:ext cx="5575300" cy="911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Order Routing Cuts Slippage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71465" y="715010"/>
            <a:ext cx="591693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 Order Execution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72100" y="1125220"/>
            <a:ext cx="5905500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order routing minimizes market impact and captures spread rebates, achieving better execution prices and reducing slippage.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6000" y="2703830"/>
            <a:ext cx="591693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Trading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6000" y="3114040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trading bots execute complex strategies with precision, timing trades to optimize performance and maintain discipline.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2100" y="4692015"/>
            <a:ext cx="591693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 Monitoring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2100" y="5102225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compliance with trading rules and regulations, providing audit trails and real-time monitoring to prevent violations.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285" y="2637155"/>
            <a:ext cx="3931920" cy="22815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Bots Enforce Rule-Based Discipline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3:33-d2nf8598bjvh7rlj09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701675" y="4720590"/>
            <a:ext cx="1534160" cy="153416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8-27-20:03:33-d2nf8598bjvh7rlj09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1675765" y="4004310"/>
            <a:ext cx="1032510" cy="103251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3:33-d2nf8598bjvh7rlj09c0.jpeg"/>
          <p:cNvPicPr>
            <a:picLocks noChangeAspect="1"/>
          </p:cNvPicPr>
          <p:nvPr/>
        </p:nvPicPr>
        <p:blipFill>
          <a:blip r:embed="rId4"/>
          <a:srcRect t="20148" b="37137"/>
          <a:stretch/>
        </p:blipFill>
        <p:spPr>
          <a:xfrm>
            <a:off x="0" y="0"/>
            <a:ext cx="12192635" cy="223202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1"/>
          </a:gradFill>
          <a:ln/>
        </p:spPr>
      </p:sp>
      <p:sp>
        <p:nvSpPr>
          <p:cNvPr id="7" name="Text 2"/>
          <p:cNvSpPr/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307205" y="2708275"/>
            <a:ext cx="248920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Trade Execution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796405" y="2719070"/>
            <a:ext cx="5201285" cy="95091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bots execute trades based on predefined rules, ensuring consistent strategy execution without emotional interference.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307205" y="4584065"/>
            <a:ext cx="248920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24/5 Monitoring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796405" y="4594860"/>
            <a:ext cx="5201285" cy="95091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monitors markets around the clock, executing trades and logging data for audit trails, providing continuous oversight and execution.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 Analytics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18" y="-3600"/>
            <a:ext cx="8025182" cy="6865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6005" y="21367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6005" y="21367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282384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1056005" y="282384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56005" y="352044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1056005" y="352044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56005" y="422656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1056005" y="422656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56005" y="494220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56005" y="494220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56005" y="56673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1056005" y="56673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1070" y="959485"/>
            <a:ext cx="39033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54100" y="216916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846580" y="2225040"/>
            <a:ext cx="95631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Trading Landscape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54100" y="286575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846580" y="2921635"/>
            <a:ext cx="95631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Signal Generation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4100" y="357187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846580" y="3627755"/>
            <a:ext cx="95631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Backtest &amp; Optimize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4100" y="428752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46580" y="4343400"/>
            <a:ext cx="95631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Management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54100" y="501269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846580" y="5068570"/>
            <a:ext cx="95631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Execution Automation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54100" y="574738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846580" y="5803265"/>
            <a:ext cx="95631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 Analytics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Daily P&amp;L Summaries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3:30-d2nf84h8bjvh7rlj094g.jpeg"/>
          <p:cNvPicPr>
            <a:picLocks noChangeAspect="1"/>
          </p:cNvPicPr>
          <p:nvPr/>
        </p:nvPicPr>
        <p:blipFill>
          <a:blip r:embed="rId3"/>
          <a:srcRect l="5154" t="22492" r="7828" b="23466"/>
          <a:stretch/>
        </p:blipFill>
        <p:spPr>
          <a:xfrm>
            <a:off x="12065" y="3619500"/>
            <a:ext cx="12169140" cy="323913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715" y="3620135"/>
            <a:ext cx="12181205" cy="3237865"/>
          </a:xfrm>
          <a:prstGeom prst="rect">
            <a:avLst/>
          </a:prstGeom>
          <a:solidFill>
            <a:srgbClr val="788FA3">
              <a:alpha val="1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715" y="3620135"/>
            <a:ext cx="12181205" cy="323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95680" y="1610360"/>
            <a:ext cx="10378195" cy="102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Reporting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12918" y="2177415"/>
            <a:ext cx="10700927" cy="231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Excel Copilot and Tableau generate daily P&amp;L summaries, visual dashboards, and performance metrics, saving traders time and reducing errors.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Attribution Flags Edge Sources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Attribution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77825" y="3830955"/>
            <a:ext cx="3818890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decomposes returns into factor exposures, sector tilts, and timing contributions, identifying genuine sources of alpha and eliminating lucky drift.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Investor-Ready Reports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annotated charts and explanatory commentary, delivering investor-ready reports within minutes of market close.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Risk-Adjusted Performance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risk-adjusted performance metrics, helping traders optimize allocations and maintain disciplined risk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Workshop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26" y="1465177"/>
            <a:ext cx="33872" cy="2188633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3" y="3982769"/>
            <a:ext cx="33872" cy="218863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3:32-d2nf8518bjvh7rlj09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40" y="1787525"/>
            <a:ext cx="5606417" cy="4384041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8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Exercise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007735" y="1803400"/>
            <a:ext cx="5600065" cy="4361180"/>
          </a:xfrm>
          <a:prstGeom prst="roundRect">
            <a:avLst>
              <a:gd name="adj" fmla="val 2351"/>
            </a:avLst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1"/>
          </a:gradFill>
          <a:ln/>
        </p:spPr>
      </p:sp>
      <p:sp>
        <p:nvSpPr>
          <p:cNvPr id="11" name="Text 6"/>
          <p:cNvSpPr/>
          <p:nvPr/>
        </p:nvSpPr>
        <p:spPr>
          <a:xfrm>
            <a:off x="6007735" y="1803400"/>
            <a:ext cx="5600065" cy="436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125855" y="164973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AI Candidates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125855" y="2146300"/>
            <a:ext cx="4582795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list daily workflows and score them on repetition, data load, and time sensitivity, identifying high-score tasks as prime candidates for AI integration.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125855" y="41084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Efficiency Gains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125855" y="4675505"/>
            <a:ext cx="458343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focusing on tasks where speed gains and error reduction are significant, traders can prioritize AI adoption for maximum impact.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1-d2nf84p8bjvh7rlj09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63" y="2286395"/>
            <a:ext cx="4338956" cy="475234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2470" y="4015740"/>
            <a:ext cx="5337175" cy="2405380"/>
          </a:xfrm>
          <a:prstGeom prst="snip1Rect">
            <a:avLst>
              <a:gd name="adj" fmla="val 41715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2470" y="4015740"/>
            <a:ext cx="5337175" cy="240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V="1">
            <a:off x="712470" y="1412240"/>
            <a:ext cx="5337175" cy="2405380"/>
          </a:xfrm>
          <a:prstGeom prst="snip1Rect">
            <a:avLst>
              <a:gd name="adj" fmla="val 41715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2470" y="1412240"/>
            <a:ext cx="5337175" cy="240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6174105" y="4015740"/>
            <a:ext cx="5337175" cy="2405380"/>
          </a:xfrm>
          <a:prstGeom prst="snip1Rect">
            <a:avLst>
              <a:gd name="adj" fmla="val 41715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174105" y="4015740"/>
            <a:ext cx="5337175" cy="240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flipH="1" flipV="1">
            <a:off x="6174105" y="1431925"/>
            <a:ext cx="5337175" cy="2405380"/>
          </a:xfrm>
          <a:prstGeom prst="snip1Rect">
            <a:avLst>
              <a:gd name="adj" fmla="val 41715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74105" y="1431925"/>
            <a:ext cx="5337175" cy="240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Signal Hunt Simulation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755445" y="4226746"/>
            <a:ext cx="727394" cy="368114"/>
          </a:xfrm>
          <a:custGeom>
            <a:avLst/>
            <a:gdLst/>
            <a:ahLst/>
            <a:cxnLst/>
            <a:rect l="l" t="t" r="r" b="b"/>
            <a:pathLst>
              <a:path w="727394" h="368114">
                <a:moveTo>
                  <a:pt x="727394" y="262598"/>
                </a:moveTo>
                <a:lnTo>
                  <a:pt x="81193" y="36811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66D80"/>
              </a:gs>
              <a:gs pos="1000">
                <a:srgbClr val="566D80"/>
              </a:gs>
              <a:gs pos="78000">
                <a:srgbClr val="303D47"/>
              </a:gs>
              <a:gs pos="100000">
                <a:srgbClr val="303D47"/>
              </a:gs>
            </a:gsLst>
            <a:lin ang="162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5755445" y="4226746"/>
            <a:ext cx="727394" cy="3681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60035" y="3981527"/>
            <a:ext cx="476549" cy="613333"/>
          </a:xfrm>
          <a:custGeom>
            <a:avLst/>
            <a:gdLst/>
            <a:ahLst/>
            <a:cxnLst/>
            <a:rect l="l" t="t" r="r" b="b"/>
            <a:pathLst>
              <a:path w="476549" h="613333">
                <a:moveTo>
                  <a:pt x="0" y="0"/>
                </a:moveTo>
                <a:lnTo>
                  <a:pt x="395373" y="245047"/>
                </a:lnTo>
                <a:lnTo>
                  <a:pt x="476549" y="613333"/>
                </a:lnTo>
                <a:close/>
              </a:path>
            </a:pathLst>
          </a:custGeom>
          <a:gradFill flip="none" rotWithShape="1">
            <a:gsLst>
              <a:gs pos="0">
                <a:srgbClr val="788FA3"/>
              </a:gs>
              <a:gs pos="19000">
                <a:srgbClr val="788FA3"/>
              </a:gs>
              <a:gs pos="92000">
                <a:srgbClr val="35434E"/>
              </a:gs>
              <a:gs pos="100000">
                <a:srgbClr val="35434E"/>
              </a:gs>
            </a:gsLst>
            <a:lin ang="0" scaled="1"/>
          </a:gradFill>
          <a:ln/>
        </p:spPr>
      </p:sp>
      <p:sp>
        <p:nvSpPr>
          <p:cNvPr id="19" name="Text 16"/>
          <p:cNvSpPr/>
          <p:nvPr/>
        </p:nvSpPr>
        <p:spPr>
          <a:xfrm>
            <a:off x="5360035" y="3981527"/>
            <a:ext cx="476549" cy="6133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360035" y="3413350"/>
            <a:ext cx="395410" cy="813395"/>
          </a:xfrm>
          <a:custGeom>
            <a:avLst/>
            <a:gdLst/>
            <a:ahLst/>
            <a:cxnLst/>
            <a:rect l="l" t="t" r="r" b="b"/>
            <a:pathLst>
              <a:path w="395410" h="813395">
                <a:moveTo>
                  <a:pt x="0" y="568230"/>
                </a:moveTo>
                <a:lnTo>
                  <a:pt x="310406" y="0"/>
                </a:lnTo>
                <a:lnTo>
                  <a:pt x="395410" y="813395"/>
                </a:lnTo>
                <a:close/>
              </a:path>
            </a:pathLst>
          </a:custGeom>
          <a:gradFill flip="none" rotWithShape="1">
            <a:gsLst>
              <a:gs pos="0">
                <a:srgbClr val="8DA1B3"/>
              </a:gs>
              <a:gs pos="100000">
                <a:srgbClr val="4B5F6D"/>
              </a:gs>
            </a:gsLst>
            <a:lin ang="600000" scaled="1"/>
          </a:gradFill>
          <a:ln/>
        </p:spPr>
      </p:sp>
      <p:sp>
        <p:nvSpPr>
          <p:cNvPr id="21" name="Text 18"/>
          <p:cNvSpPr/>
          <p:nvPr/>
        </p:nvSpPr>
        <p:spPr>
          <a:xfrm>
            <a:off x="5360035" y="3413350"/>
            <a:ext cx="395410" cy="813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55445" y="3712872"/>
            <a:ext cx="727394" cy="776241"/>
          </a:xfrm>
          <a:custGeom>
            <a:avLst/>
            <a:gdLst/>
            <a:ahLst/>
            <a:cxnLst/>
            <a:rect l="l" t="t" r="r" b="b"/>
            <a:pathLst>
              <a:path w="727394" h="776241">
                <a:moveTo>
                  <a:pt x="694917" y="0"/>
                </a:moveTo>
                <a:lnTo>
                  <a:pt x="727394" y="776241"/>
                </a:lnTo>
                <a:lnTo>
                  <a:pt x="0" y="513514"/>
                </a:lnTo>
                <a:close/>
              </a:path>
            </a:pathLst>
          </a:custGeom>
          <a:gradFill flip="none" rotWithShape="1">
            <a:gsLst>
              <a:gs pos="0">
                <a:srgbClr val="28323A"/>
              </a:gs>
              <a:gs pos="36000">
                <a:srgbClr val="28323A"/>
              </a:gs>
              <a:gs pos="100000">
                <a:srgbClr val="637D92"/>
              </a:gs>
            </a:gsLst>
            <a:lin ang="1800000" scaled="1"/>
          </a:gradFill>
          <a:ln/>
        </p:spPr>
      </p:sp>
      <p:sp>
        <p:nvSpPr>
          <p:cNvPr id="23" name="Text 20"/>
          <p:cNvSpPr/>
          <p:nvPr/>
        </p:nvSpPr>
        <p:spPr>
          <a:xfrm>
            <a:off x="5755445" y="3712872"/>
            <a:ext cx="727394" cy="7762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75416" y="3226435"/>
            <a:ext cx="462264" cy="632768"/>
          </a:xfrm>
          <a:custGeom>
            <a:avLst/>
            <a:gdLst/>
            <a:ahLst/>
            <a:cxnLst/>
            <a:rect l="l" t="t" r="r" b="b"/>
            <a:pathLst>
              <a:path w="462264" h="632768">
                <a:moveTo>
                  <a:pt x="74974" y="486524"/>
                </a:moveTo>
                <a:lnTo>
                  <a:pt x="0" y="0"/>
                </a:lnTo>
                <a:lnTo>
                  <a:pt x="462264" y="632768"/>
                </a:lnTo>
                <a:close/>
              </a:path>
            </a:pathLst>
          </a:custGeom>
          <a:gradFill flip="none" rotWithShape="1">
            <a:gsLst>
              <a:gs pos="0">
                <a:srgbClr val="788FA3"/>
              </a:gs>
              <a:gs pos="1000">
                <a:srgbClr val="788FA3"/>
              </a:gs>
              <a:gs pos="92000">
                <a:srgbClr val="35434E"/>
              </a:gs>
              <a:gs pos="100000">
                <a:srgbClr val="35434E"/>
              </a:gs>
            </a:gsLst>
            <a:lin ang="96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6375416" y="3226435"/>
            <a:ext cx="462264" cy="6327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450270" y="3712872"/>
            <a:ext cx="387410" cy="776241"/>
          </a:xfrm>
          <a:custGeom>
            <a:avLst/>
            <a:gdLst/>
            <a:ahLst/>
            <a:cxnLst/>
            <a:rect l="l" t="t" r="r" b="b"/>
            <a:pathLst>
              <a:path w="387410" h="776241">
                <a:moveTo>
                  <a:pt x="0" y="0"/>
                </a:moveTo>
                <a:lnTo>
                  <a:pt x="387410" y="146172"/>
                </a:lnTo>
                <a:lnTo>
                  <a:pt x="32483" y="776241"/>
                </a:lnTo>
                <a:close/>
              </a:path>
            </a:pathLst>
          </a:custGeom>
          <a:gradFill flip="none" rotWithShape="1">
            <a:gsLst>
              <a:gs pos="0">
                <a:srgbClr val="28323A"/>
              </a:gs>
              <a:gs pos="28000">
                <a:srgbClr val="28323A"/>
              </a:gs>
              <a:gs pos="100000">
                <a:srgbClr val="637D92"/>
              </a:gs>
            </a:gsLst>
            <a:lin ang="0" scaled="1"/>
          </a:gradFill>
          <a:ln/>
        </p:spPr>
      </p:sp>
      <p:sp>
        <p:nvSpPr>
          <p:cNvPr id="27" name="Text 24"/>
          <p:cNvSpPr/>
          <p:nvPr/>
        </p:nvSpPr>
        <p:spPr>
          <a:xfrm>
            <a:off x="6450270" y="3712872"/>
            <a:ext cx="387410" cy="7762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670306" y="3226435"/>
            <a:ext cx="779963" cy="486437"/>
          </a:xfrm>
          <a:custGeom>
            <a:avLst/>
            <a:gdLst/>
            <a:ahLst/>
            <a:cxnLst/>
            <a:rect l="l" t="t" r="r" b="b"/>
            <a:pathLst>
              <a:path w="779963" h="486437">
                <a:moveTo>
                  <a:pt x="0" y="186834"/>
                </a:moveTo>
                <a:lnTo>
                  <a:pt x="704976" y="0"/>
                </a:lnTo>
                <a:lnTo>
                  <a:pt x="779963" y="486437"/>
                </a:lnTo>
                <a:close/>
              </a:path>
            </a:pathLst>
          </a:custGeom>
          <a:gradFill flip="none" rotWithShape="1">
            <a:gsLst>
              <a:gs pos="0">
                <a:srgbClr val="829AAB"/>
              </a:gs>
              <a:gs pos="100000">
                <a:srgbClr val="35434E"/>
              </a:gs>
            </a:gsLst>
            <a:lin ang="7200000" scaled="1"/>
          </a:gradFill>
          <a:ln/>
        </p:spPr>
      </p:sp>
      <p:sp>
        <p:nvSpPr>
          <p:cNvPr id="29" name="Text 26"/>
          <p:cNvSpPr/>
          <p:nvPr/>
        </p:nvSpPr>
        <p:spPr>
          <a:xfrm>
            <a:off x="5670306" y="3226435"/>
            <a:ext cx="779963" cy="4864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5670306" y="3413350"/>
            <a:ext cx="779963" cy="813395"/>
          </a:xfrm>
          <a:custGeom>
            <a:avLst/>
            <a:gdLst/>
            <a:ahLst/>
            <a:cxnLst/>
            <a:rect l="l" t="t" r="r" b="b"/>
            <a:pathLst>
              <a:path w="779963" h="813395">
                <a:moveTo>
                  <a:pt x="0" y="0"/>
                </a:moveTo>
                <a:lnTo>
                  <a:pt x="779963" y="299647"/>
                </a:lnTo>
                <a:lnTo>
                  <a:pt x="85017" y="813395"/>
                </a:lnTo>
                <a:close/>
              </a:path>
            </a:pathLst>
          </a:custGeom>
          <a:gradFill flip="none" rotWithShape="1">
            <a:gsLst>
              <a:gs pos="0">
                <a:srgbClr val="AEBCC8"/>
              </a:gs>
              <a:gs pos="100000">
                <a:srgbClr val="597082"/>
              </a:gs>
            </a:gsLst>
            <a:lin ang="2700000" scaled="1"/>
          </a:gradFill>
          <a:ln/>
        </p:spPr>
      </p:sp>
      <p:sp>
        <p:nvSpPr>
          <p:cNvPr id="31" name="Text 28"/>
          <p:cNvSpPr/>
          <p:nvPr/>
        </p:nvSpPr>
        <p:spPr>
          <a:xfrm>
            <a:off x="5670306" y="3413350"/>
            <a:ext cx="779963" cy="813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79475" y="1559560"/>
            <a:ext cx="486664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Signal Detection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80110" y="1972945"/>
            <a:ext cx="4608195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intraday data, traders apply AI screeners to detect breakout candidates and validate signals against news sentiment.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09625" y="4173855"/>
            <a:ext cx="493649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Entry Plan Presentation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80110" y="4561840"/>
            <a:ext cx="4608195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present entry plans based on AI-detected signals, discussing position sizing and execution timing with human judgment.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632575" y="1559560"/>
            <a:ext cx="470281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Experience Machine Assistance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835140" y="1972945"/>
            <a:ext cx="4464685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experience how AI compresses research time while maintaining the need for human validation and decision-making.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632575" y="4173855"/>
            <a:ext cx="470217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Rapid Iteration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835140" y="4561840"/>
            <a:ext cx="4464685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practice rapid iteration by refining signals and strategies based on real-time feedback from AI tools.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1647" y="2192933"/>
            <a:ext cx="1217238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 rot="10800000">
            <a:off x="9416057" y="3750251"/>
            <a:ext cx="1217238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237740" y="1917065"/>
            <a:ext cx="7680325" cy="69977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Backtest Relay Race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237105" y="2853690"/>
            <a:ext cx="7680960" cy="838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Strategy Optimization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37105" y="3520440"/>
            <a:ext cx="7681595" cy="1532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feed trading strategies into AI engines, receive performance metrics and suggested parameter tweaks, and debate robustness versus overfitting.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4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fg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3335"/>
            <a:ext cx="5393055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455" y="2871470"/>
            <a:ext cx="5575300" cy="911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Trader AI Cheat Sheet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71465" y="715010"/>
            <a:ext cx="591693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 Guide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72100" y="1125220"/>
            <a:ext cx="5905500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one-page cheat sheet maps trading phases to AI tools, providing a quick reference for traders to integrate AI into their workflows.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6000" y="2703830"/>
            <a:ext cx="591693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Checkpoints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6000" y="3114040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emphasizes human checkpoints for validating signals, maintaining discipline, and ensuring compliance before capital deployment.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2100" y="4692015"/>
            <a:ext cx="591693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2100" y="5102225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guide helps traders select the right AI tools for each phase, preventing tool sprawl and ensuring alignment with trading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2-d2nf8518bjvh7rlj09b0.jpeg"/>
          <p:cNvPicPr>
            <a:picLocks noChangeAspect="1"/>
          </p:cNvPicPr>
          <p:nvPr/>
        </p:nvPicPr>
        <p:blipFill>
          <a:blip r:embed="rId3">
            <a:alphaModFix amt="60000"/>
          </a:blip>
          <a:srcRect l="8038" t="12855" b="10906"/>
          <a:stretch/>
        </p:blipFill>
        <p:spPr>
          <a:xfrm>
            <a:off x="0" y="2540"/>
            <a:ext cx="546608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7465" y="-62865"/>
            <a:ext cx="5473700" cy="691324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37465" y="-6286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3:32-d2nf8518bjvh7rlj09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103" y="127000"/>
            <a:ext cx="7448551" cy="49276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3:31-d2nf84p8bjvh7rlj09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743438" y="-306388"/>
            <a:ext cx="4338956" cy="4752341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3:31-d2nf84p8bjvh7rlj09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198" y="2140267"/>
            <a:ext cx="4338956" cy="4752341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solidFill>
            <a:srgbClr val="D3D8E0"/>
          </a:solidFill>
          <a:ln/>
        </p:spPr>
      </p:sp>
      <p:sp>
        <p:nvSpPr>
          <p:cNvPr id="9" name="Text 3"/>
          <p:cNvSpPr/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311785" y="1061085"/>
            <a:ext cx="4828540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Compliance Checklist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880735" y="1061085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Transparency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763895" y="3161665"/>
            <a:ext cx="3046730" cy="12678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model transparency, audit logs, and market-manipulation safeguards to ensure ethical use of AI in trading.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9145270" y="1061085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Regulatory Alignment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9028430" y="3161665"/>
            <a:ext cx="3046730" cy="12678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tools with exchange rules and risk mandates to protect investor capital and avoid regulatory violations.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33667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33667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814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420814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946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10946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93902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993902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6715" y="2589530"/>
            <a:ext cx="260413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Pilot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70205" y="3289300"/>
            <a:ext cx="2662555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single repetitive task, define baseline metrics, and run a four-week pilot with limited capital to measure speed and accuracy gains.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314700" y="2589530"/>
            <a:ext cx="260413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Risk Management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302635" y="3289300"/>
            <a:ext cx="2623820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the pilot, expand AI to risk management and reporting while embedding continuous model validation and human oversight.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198870" y="2589530"/>
            <a:ext cx="260413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86805" y="3267710"/>
            <a:ext cx="2662555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 continuously improve trading strategies, ensuring robust performance metrics and alignment with market conditions.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83040" y="2589530"/>
            <a:ext cx="260413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Human Oversight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058910" y="3289300"/>
            <a:ext cx="2623820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human traders maintain oversight and control, leveraging AI insights to make informed decisions and manage risk.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C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18" y="-3600"/>
            <a:ext cx="8025182" cy="686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1070" y="1193800"/>
            <a:ext cx="39033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56005" y="265493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1056005" y="265493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56005" y="370205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056005" y="370205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54100" y="268732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846580" y="2743200"/>
            <a:ext cx="9342755" cy="354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Workshop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54100" y="374396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846580" y="3799840"/>
            <a:ext cx="9342755" cy="354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eg.png"/>
          <p:cNvPicPr>
            <a:picLocks noChangeAspect="1"/>
          </p:cNvPicPr>
          <p:nvPr/>
        </p:nvPicPr>
        <p:blipFill>
          <a:blip r:embed="rId3"/>
          <a:srcRect t="2586" b="6812"/>
          <a:stretch/>
        </p:blipFill>
        <p:spPr>
          <a:xfrm>
            <a:off x="0" y="0"/>
            <a:ext cx="12214860" cy="6929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633" y="864869"/>
            <a:ext cx="7772718" cy="24721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3595" y="3873500"/>
            <a:ext cx="190246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74570" y="3873500"/>
            <a:ext cx="3075940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Trading Landscape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06545" y="1449705"/>
            <a:ext cx="7505700" cy="1700530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106545" y="1449705"/>
            <a:ext cx="7505700" cy="170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f0.jpg"/>
          <p:cNvPicPr>
            <a:picLocks noChangeAspect="1"/>
          </p:cNvPicPr>
          <p:nvPr/>
        </p:nvPicPr>
        <p:blipFill>
          <a:blip r:embed="rId3"/>
          <a:srcRect l="30741" t="4671" r="31441"/>
          <a:stretch/>
        </p:blipFill>
        <p:spPr>
          <a:xfrm>
            <a:off x="537845" y="1432560"/>
            <a:ext cx="3388360" cy="480441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89095" y="3265805"/>
            <a:ext cx="3619500" cy="2957195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189095" y="3265805"/>
            <a:ext cx="361950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92745" y="3265805"/>
            <a:ext cx="3619500" cy="2957195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92745" y="3265805"/>
            <a:ext cx="361950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Trades Beside You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77995" y="1582420"/>
            <a:ext cx="7212330" cy="4019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Trading Today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321810" y="2058670"/>
            <a:ext cx="7278370" cy="12598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already integrated into trading workflows, helping traders detect signals, manage risk, and generate insights faster than ever before. It processes vast amounts of data in milliseconds, providing a significant edge in today's fast-paced markets.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240530" y="3369310"/>
            <a:ext cx="353060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and Efficiency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25925" y="3975100"/>
            <a:ext cx="3538220" cy="2146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can analyze market data, execute trades, and monitor portfolios in real-time, reducing manual effort and freeing traders to focus on strategic decision-making and risk oversight.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44180" y="3369310"/>
            <a:ext cx="353060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Augmenting Human Traders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029575" y="3975100"/>
            <a:ext cx="3538220" cy="2146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AI automates repetitive tasks, it augments human traders by providing deeper insights, faster analysis, and improved risk management, ensuring that traders remain central to strategic decisions.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8153400" y="516255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6200000">
            <a:off x="8153400" y="-1892300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 rot="16200000">
            <a:off x="8153400" y="-1892300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5780" y="836930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Division of Labor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50280" y="1851660"/>
            <a:ext cx="561022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AI's Role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66665" y="2363470"/>
            <a:ext cx="6833870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data processing, pattern recognition, and repetitive tasks, handling market data analysis, signal detection, and portfolio monitoring with high precision and speed.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50280" y="4373880"/>
            <a:ext cx="561022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Traders' Role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66665" y="4885690"/>
            <a:ext cx="6833870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Traders retain control over strategic decisions, risk management, and ethical judgment, leveraging AI insights to make informed trades and maintain compliance with regulatory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Signal Generation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4" y="1371600"/>
            <a:ext cx="76202" cy="23425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36925" y="3711575"/>
            <a:ext cx="12588560" cy="318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4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79" y="1377950"/>
            <a:ext cx="76202" cy="234251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38" y="3750310"/>
            <a:ext cx="76202" cy="23425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09" y="3750310"/>
            <a:ext cx="76202" cy="234251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8" name="Text 2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Spots Micro-Patterns Instantly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983615" y="1395095"/>
            <a:ext cx="4536440" cy="79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Data Analysis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983615" y="1809750"/>
            <a:ext cx="4679315" cy="11433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TradingView AI and Bloomberg monitor tick-level data to identify breakout levels, momentum divergences, and liquidity gaps, providing actionable trade ideas in real-time.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639560" y="1395095"/>
            <a:ext cx="4536440" cy="79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Signal Detection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639560" y="1809750"/>
            <a:ext cx="4679315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can detect trading signals and anomalies within seconds, offering ranked trade ideas with entry, stop, and target levels to enhance trading efficiency.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417320" y="4007485"/>
            <a:ext cx="4536440" cy="79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Market Insights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417320" y="4447540"/>
            <a:ext cx="4679315" cy="11433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analyzing vast amounts of market data, AI provides deeper insights into price trends, volumes, and technical indicators, helping traders make more informed decisions.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146290" y="4007485"/>
            <a:ext cx="4536440" cy="79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146290" y="4447540"/>
            <a:ext cx="4537075" cy="11433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performs sentiment analysis on news and social media, identifying bullish or bearish trends that precede volatility spikes, enabling traders to react faster to market-moving events.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0.jpg"/>
          <p:cNvPicPr>
            <a:picLocks noChangeAspect="1"/>
          </p:cNvPicPr>
          <p:nvPr/>
        </p:nvPicPr>
        <p:blipFill>
          <a:blip r:embed="rId3"/>
          <a:srcRect l="12044" t="24464" r="4782" b="-184"/>
          <a:stretch/>
        </p:blipFill>
        <p:spPr>
          <a:xfrm>
            <a:off x="-635" y="0"/>
            <a:ext cx="12193200" cy="686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51990" y="2729865"/>
            <a:ext cx="8357870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Scrapes Edge from News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51355" y="3735070"/>
            <a:ext cx="8357870" cy="841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 Tools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51990" y="4439920"/>
            <a:ext cx="8357870" cy="1528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Accern and Dataminr parse real-time news and social media, quantifying sentiment scores to help traders capitalize on market sentiment and avoid emotional biases.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Microsoft Office PowerPoint</Application>
  <PresentationFormat>Widescreen</PresentationFormat>
  <Paragraphs>191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Trading Edge</dc:title>
  <dc:subject>AI-Powered Trading Edge</dc:subject>
  <dc:creator>Kimi</dc:creator>
  <cp:lastModifiedBy>Sean</cp:lastModifiedBy>
  <cp:revision>2</cp:revision>
  <dcterms:created xsi:type="dcterms:W3CDTF">2025-12-02T07:06:20Z</dcterms:created>
  <dcterms:modified xsi:type="dcterms:W3CDTF">2025-12-02T07:07:10Z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Trading Edge","ContentProducer":"001191110108MACG2KBH8F10000","ProduceID":"d4n8ukk06opap0jc7p30","ReservedCode1":"","ContentPropagator":"001191110108MACG2KBH8F20000","PropagateID":"d4n8ukk06opap0jc7p30","ReservedCode2":""}</vt:lpwstr>
  </property>
</Properties>
</file>